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%20D's\Desktop\Chlorophyll%20Da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%20D's\Desktop\Chlorophyll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Long</a:t>
            </a:r>
            <a:r>
              <a:rPr lang="en-US" baseline="0"/>
              <a:t> Island Creek</a:t>
            </a:r>
            <a:endParaRPr lang="en-US"/>
          </a:p>
        </c:rich>
      </c:tx>
      <c:layout>
        <c:manualLayout>
          <c:xMode val="edge"/>
          <c:yMode val="edge"/>
          <c:x val="0.3067528415422332"/>
          <c:y val="5.928689109741439E-2"/>
        </c:manualLayout>
      </c:layout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Sheet4!$B$4</c:f>
              <c:strCache>
                <c:ptCount val="1"/>
                <c:pt idx="0">
                  <c:v>Site 2</c:v>
                </c:pt>
              </c:strCache>
            </c:strRef>
          </c:tx>
          <c:invertIfNegative val="0"/>
          <c:cat>
            <c:strRef>
              <c:f>Sheet4!$C$3:$E$3</c:f>
              <c:strCache>
                <c:ptCount val="3"/>
                <c:pt idx="0">
                  <c:v>June 12th</c:v>
                </c:pt>
                <c:pt idx="1">
                  <c:v>June 19th</c:v>
                </c:pt>
                <c:pt idx="2">
                  <c:v>June 26th</c:v>
                </c:pt>
              </c:strCache>
            </c:strRef>
          </c:cat>
          <c:val>
            <c:numRef>
              <c:f>Sheet4!$C$4:$E$4</c:f>
              <c:numCache>
                <c:formatCode>General</c:formatCode>
                <c:ptCount val="3"/>
                <c:pt idx="0">
                  <c:v>1.0266666666666666</c:v>
                </c:pt>
                <c:pt idx="1">
                  <c:v>0.29333333333333333</c:v>
                </c:pt>
                <c:pt idx="2">
                  <c:v>0.29333333333333333</c:v>
                </c:pt>
              </c:numCache>
            </c:numRef>
          </c:val>
        </c:ser>
        <c:ser>
          <c:idx val="1"/>
          <c:order val="1"/>
          <c:tx>
            <c:strRef>
              <c:f>Sheet4!$B$5</c:f>
              <c:strCache>
                <c:ptCount val="1"/>
                <c:pt idx="0">
                  <c:v>Site 4</c:v>
                </c:pt>
              </c:strCache>
            </c:strRef>
          </c:tx>
          <c:invertIfNegative val="0"/>
          <c:cat>
            <c:strRef>
              <c:f>Sheet4!$C$3:$E$3</c:f>
              <c:strCache>
                <c:ptCount val="3"/>
                <c:pt idx="0">
                  <c:v>June 12th</c:v>
                </c:pt>
                <c:pt idx="1">
                  <c:v>June 19th</c:v>
                </c:pt>
                <c:pt idx="2">
                  <c:v>June 26th</c:v>
                </c:pt>
              </c:strCache>
            </c:strRef>
          </c:cat>
          <c:val>
            <c:numRef>
              <c:f>Sheet4!$C$5:$E$5</c:f>
              <c:numCache>
                <c:formatCode>General</c:formatCode>
                <c:ptCount val="3"/>
                <c:pt idx="0">
                  <c:v>1.9066666666666665</c:v>
                </c:pt>
                <c:pt idx="1">
                  <c:v>1.1733333333333333</c:v>
                </c:pt>
                <c:pt idx="2">
                  <c:v>0.95333333333333325</c:v>
                </c:pt>
              </c:numCache>
            </c:numRef>
          </c:val>
        </c:ser>
        <c:ser>
          <c:idx val="2"/>
          <c:order val="2"/>
          <c:tx>
            <c:strRef>
              <c:f>Sheet4!$B$6</c:f>
              <c:strCache>
                <c:ptCount val="1"/>
                <c:pt idx="0">
                  <c:v>Site 6</c:v>
                </c:pt>
              </c:strCache>
            </c:strRef>
          </c:tx>
          <c:invertIfNegative val="0"/>
          <c:cat>
            <c:strRef>
              <c:f>Sheet4!$C$3:$E$3</c:f>
              <c:strCache>
                <c:ptCount val="3"/>
                <c:pt idx="0">
                  <c:v>June 12th</c:v>
                </c:pt>
                <c:pt idx="1">
                  <c:v>June 19th</c:v>
                </c:pt>
                <c:pt idx="2">
                  <c:v>June 26th</c:v>
                </c:pt>
              </c:strCache>
            </c:strRef>
          </c:cat>
          <c:val>
            <c:numRef>
              <c:f>Sheet4!$C$6:$E$6</c:f>
              <c:numCache>
                <c:formatCode>General</c:formatCode>
                <c:ptCount val="3"/>
                <c:pt idx="0">
                  <c:v>0.14666666666666667</c:v>
                </c:pt>
                <c:pt idx="1">
                  <c:v>0.3666666666666667</c:v>
                </c:pt>
                <c:pt idx="2">
                  <c:v>1.1733333333333336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536576"/>
        <c:axId val="24538112"/>
      </c:barChart>
      <c:catAx>
        <c:axId val="24536576"/>
        <c:scaling>
          <c:orientation val="minMax"/>
        </c:scaling>
        <c:delete val="0"/>
        <c:axPos val="b"/>
        <c:majorTickMark val="out"/>
        <c:minorTickMark val="none"/>
        <c:tickLblPos val="nextTo"/>
        <c:crossAx val="24538112"/>
        <c:crosses val="autoZero"/>
        <c:auto val="1"/>
        <c:lblAlgn val="ctr"/>
        <c:lblOffset val="100"/>
        <c:noMultiLvlLbl val="0"/>
      </c:catAx>
      <c:valAx>
        <c:axId val="24538112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rgbClr val="4F81BD">
                  <a:alpha val="0"/>
                </a:srgb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Average Total</a:t>
                </a:r>
                <a:r>
                  <a:rPr lang="en-US" baseline="0"/>
                  <a:t> Chlorophyll mg/L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453657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Marsh</a:t>
            </a:r>
            <a:r>
              <a:rPr lang="en-US" baseline="0"/>
              <a:t> Creek </a:t>
            </a:r>
            <a:endParaRPr lang="en-US"/>
          </a:p>
        </c:rich>
      </c:tx>
      <c:layout>
        <c:manualLayout>
          <c:xMode val="edge"/>
          <c:yMode val="edge"/>
          <c:x val="0.28227967571437834"/>
          <c:y val="6.8270687362181906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2.9827620510800529E-2"/>
          <c:y val="5.0065170732266732E-2"/>
          <c:w val="0.71225069695640864"/>
          <c:h val="0.802102092093394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Sheet3!$A$2</c:f>
              <c:strCache>
                <c:ptCount val="1"/>
                <c:pt idx="0">
                  <c:v>Site 2</c:v>
                </c:pt>
              </c:strCache>
            </c:strRef>
          </c:tx>
          <c:invertIfNegative val="0"/>
          <c:cat>
            <c:strRef>
              <c:f>Sheet3!$B$1:$D$1</c:f>
              <c:strCache>
                <c:ptCount val="3"/>
                <c:pt idx="0">
                  <c:v>June 14th</c:v>
                </c:pt>
                <c:pt idx="1">
                  <c:v>June 21st</c:v>
                </c:pt>
                <c:pt idx="2">
                  <c:v>June 28th</c:v>
                </c:pt>
              </c:strCache>
            </c:strRef>
          </c:cat>
          <c:val>
            <c:numRef>
              <c:f>Sheet3!$B$2:$D$2</c:f>
              <c:numCache>
                <c:formatCode>General</c:formatCode>
                <c:ptCount val="3"/>
                <c:pt idx="0">
                  <c:v>0.88</c:v>
                </c:pt>
                <c:pt idx="1">
                  <c:v>1E-3</c:v>
                </c:pt>
                <c:pt idx="2">
                  <c:v>0.30555555555555558</c:v>
                </c:pt>
              </c:numCache>
            </c:numRef>
          </c:val>
        </c:ser>
        <c:ser>
          <c:idx val="1"/>
          <c:order val="1"/>
          <c:tx>
            <c:strRef>
              <c:f>Sheet3!$A$3</c:f>
              <c:strCache>
                <c:ptCount val="1"/>
                <c:pt idx="0">
                  <c:v>Site 4</c:v>
                </c:pt>
              </c:strCache>
            </c:strRef>
          </c:tx>
          <c:invertIfNegative val="0"/>
          <c:cat>
            <c:strRef>
              <c:f>Sheet3!$B$1:$D$1</c:f>
              <c:strCache>
                <c:ptCount val="3"/>
                <c:pt idx="0">
                  <c:v>June 14th</c:v>
                </c:pt>
                <c:pt idx="1">
                  <c:v>June 21st</c:v>
                </c:pt>
                <c:pt idx="2">
                  <c:v>June 28th</c:v>
                </c:pt>
              </c:strCache>
            </c:strRef>
          </c:cat>
          <c:val>
            <c:numRef>
              <c:f>Sheet3!$B$3:$D$3</c:f>
              <c:numCache>
                <c:formatCode>General</c:formatCode>
                <c:ptCount val="3"/>
                <c:pt idx="0">
                  <c:v>1.5481481481481483</c:v>
                </c:pt>
                <c:pt idx="1">
                  <c:v>0.95333333333333325</c:v>
                </c:pt>
                <c:pt idx="2">
                  <c:v>1.7599999999999998</c:v>
                </c:pt>
              </c:numCache>
            </c:numRef>
          </c:val>
        </c:ser>
        <c:ser>
          <c:idx val="2"/>
          <c:order val="2"/>
          <c:tx>
            <c:strRef>
              <c:f>Sheet3!$A$4</c:f>
              <c:strCache>
                <c:ptCount val="1"/>
                <c:pt idx="0">
                  <c:v>Site 6</c:v>
                </c:pt>
              </c:strCache>
            </c:strRef>
          </c:tx>
          <c:invertIfNegative val="0"/>
          <c:cat>
            <c:strRef>
              <c:f>Sheet3!$B$1:$D$1</c:f>
              <c:strCache>
                <c:ptCount val="3"/>
                <c:pt idx="0">
                  <c:v>June 14th</c:v>
                </c:pt>
                <c:pt idx="1">
                  <c:v>June 21st</c:v>
                </c:pt>
                <c:pt idx="2">
                  <c:v>June 28th</c:v>
                </c:pt>
              </c:strCache>
            </c:strRef>
          </c:cat>
          <c:val>
            <c:numRef>
              <c:f>Sheet3!$B$4:$D$4</c:f>
              <c:numCache>
                <c:formatCode>General</c:formatCode>
                <c:ptCount val="3"/>
                <c:pt idx="0">
                  <c:v>2.6325143532590345</c:v>
                </c:pt>
                <c:pt idx="1">
                  <c:v>0.51333333333333331</c:v>
                </c:pt>
                <c:pt idx="2">
                  <c:v>0.80666666666666664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572672"/>
        <c:axId val="24574208"/>
      </c:barChart>
      <c:catAx>
        <c:axId val="2457267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crossAx val="24574208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24574208"/>
        <c:scaling>
          <c:orientation val="minMax"/>
        </c:scaling>
        <c:delete val="1"/>
        <c:axPos val="l"/>
        <c:majorGridlines>
          <c:spPr>
            <a:ln>
              <a:solidFill>
                <a:srgbClr val="4F81BD">
                  <a:alpha val="0"/>
                </a:srgb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245726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801508-16B0-41F8-881E-004D4CD44DC0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164AA-A58A-41C0-A9DE-11093680C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41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ilicasecchidisk.conncoll.edu/Pics/Other%20Algae/Otherjpegs/TribonemaKey245.jpg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corbisimages.com/images/Corbis-42-19139672.jpg?size=67&amp;uid=83ea0c7e-6997-4399-88c6-1ec72080f08c" TargetMode="Externa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scopy-uk.org.uk/mag/artfeb02/fresh/freshimg/desmids2.jpg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nwnature.net/micro_org/images/diatoms.jpg" TargetMode="Externa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ater.me.vccs.edu/exam_prep/euglena.jpg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in.ru/annrep/2000/img/13-01.gif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aquaticabiotech.com/rtcr5.jpg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http://www.proprofs.com/flashcards/upload/a2295904.jpg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u="sng" dirty="0" smtClean="0">
                <a:hlinkClick r:id="rId3"/>
              </a:rPr>
              <a:t>http://silicasecchidisk.conncoll.edu/Pics/Other%20Algae/Otherjpegs/TribonemaKey245.jpg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s-US" sz="1200" u="sng" dirty="0" smtClean="0">
                <a:hlinkClick r:id="rId4"/>
              </a:rPr>
              <a:t>http://www.corbisimages.com/images/Corbis-42-19139672.jpg?size=67&amp;uid=83ea0c7e-6997-4399-88c6-1ec72080f08c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164AA-A58A-41C0-A9DE-11093680CE3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566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US" sz="1200" u="sng" dirty="0" smtClean="0">
                <a:hlinkClick r:id="rId3"/>
              </a:rPr>
              <a:t>http://www.microscopy-uk.org.uk/mag/artfeb02/fresh/freshimg/desmids2.jpg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s-US" sz="1200" u="sng" dirty="0" smtClean="0">
                <a:hlinkClick r:id="rId4"/>
              </a:rPr>
              <a:t>http://www.nwnature.net/micro_org/images/diatoms.jpg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164AA-A58A-41C0-A9DE-11093680CE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154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US" sz="1200" u="sng" dirty="0" smtClean="0">
                <a:hlinkClick r:id="rId3"/>
              </a:rPr>
              <a:t>http://water.me.vccs.edu/exam_prep/euglena.jpg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164AA-A58A-41C0-A9DE-11093680CE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08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US" sz="1200" u="sng" dirty="0" smtClean="0">
                <a:hlinkClick r:id="rId3"/>
              </a:rPr>
              <a:t>http://www.zin.ru/annrep/2000/img/13-01.gif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s-US" sz="1200" u="sng" dirty="0" smtClean="0">
                <a:hlinkClick r:id="rId4"/>
              </a:rPr>
              <a:t>http://www.aquaticabiotech.com/rtcr5.jpg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164AA-A58A-41C0-A9DE-11093680CE3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725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4566-F3BD-4C51-B631-585AA6CF3CA5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62676-3789-4AF8-8D7F-DF4B6358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4566-F3BD-4C51-B631-585AA6CF3CA5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62676-3789-4AF8-8D7F-DF4B6358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4566-F3BD-4C51-B631-585AA6CF3CA5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62676-3789-4AF8-8D7F-DF4B6358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4566-F3BD-4C51-B631-585AA6CF3CA5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62676-3789-4AF8-8D7F-DF4B6358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4566-F3BD-4C51-B631-585AA6CF3CA5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62676-3789-4AF8-8D7F-DF4B6358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4566-F3BD-4C51-B631-585AA6CF3CA5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62676-3789-4AF8-8D7F-DF4B6358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4566-F3BD-4C51-B631-585AA6CF3CA5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62676-3789-4AF8-8D7F-DF4B6358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4566-F3BD-4C51-B631-585AA6CF3CA5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62676-3789-4AF8-8D7F-DF4B6358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4566-F3BD-4C51-B631-585AA6CF3CA5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62676-3789-4AF8-8D7F-DF4B6358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4566-F3BD-4C51-B631-585AA6CF3CA5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62676-3789-4AF8-8D7F-DF4B6358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4566-F3BD-4C51-B631-585AA6CF3CA5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62676-3789-4AF8-8D7F-DF4B63584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24566-F3BD-4C51-B631-585AA6CF3CA5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62676-3789-4AF8-8D7F-DF4B63584F1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Side </a:t>
            </a:r>
            <a:r>
              <a:rPr lang="en-US" sz="3100" dirty="0"/>
              <a:t>By Side Comparison of the Two Streams’ Average Chlorophyll Concentration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457200" y="1676400"/>
          <a:ext cx="41148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/>
          <p:nvPr/>
        </p:nvGraphicFramePr>
        <p:xfrm>
          <a:off x="4419600" y="1676400"/>
          <a:ext cx="4352059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 descr="C:\Users\e D's\Desktop\spiro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5300" y="1552113"/>
            <a:ext cx="3886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e D's\Desktop\Tribonema_Key245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1524000"/>
            <a:ext cx="3299114" cy="2724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7003742" y="4333782"/>
            <a:ext cx="1518814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Tribonema</a:t>
            </a:r>
            <a:r>
              <a:rPr kumimoji="0" lang="en-US" sz="17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sp.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381000" y="4248060"/>
            <a:ext cx="1417376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Spirogyra </a:t>
            </a:r>
            <a:r>
              <a:rPr kumimoji="0" lang="en-US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sp.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C:\Users\e D's\Desktop\Corbis-42-19139672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38400" y="4267200"/>
            <a:ext cx="2592532" cy="237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5105400" y="6172200"/>
            <a:ext cx="1602875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Aulacoseira</a:t>
            </a:r>
            <a:r>
              <a:rPr kumimoji="0" lang="en-US" sz="17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sp.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48493" y="461639"/>
            <a:ext cx="4842672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dirty="0"/>
              <a:t>Filamentous Green Algae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Other Green Algae and Diatoms</a:t>
            </a:r>
            <a:r>
              <a:rPr lang="en-US" sz="1800" dirty="0"/>
              <a:t/>
            </a:r>
            <a:br>
              <a:rPr lang="en-US" sz="1800" dirty="0"/>
            </a:br>
            <a:endParaRPr lang="en-US" sz="1700" dirty="0"/>
          </a:p>
        </p:txBody>
      </p:sp>
      <p:pic>
        <p:nvPicPr>
          <p:cNvPr id="4" name="Content Placeholder 3" descr="C:\Users\e D's\Desktop\desmids2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45977" y="1555969"/>
            <a:ext cx="367118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33399" y="5172456"/>
            <a:ext cx="952505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Desmids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C:\Users\e D's\Desktop\diatoms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752600"/>
            <a:ext cx="4285672" cy="3214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606771" y="5172455"/>
            <a:ext cx="2326919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Navicula</a:t>
            </a:r>
            <a:r>
              <a:rPr kumimoji="0" lang="en-US" sz="17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sp.    A Diatom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err="1" smtClean="0"/>
              <a:t>Euglinoids</a:t>
            </a:r>
            <a:r>
              <a:rPr lang="en-US" sz="3500" dirty="0" smtClean="0"/>
              <a:t> </a:t>
            </a:r>
            <a:r>
              <a:rPr lang="en-US" sz="1800" dirty="0"/>
              <a:t/>
            </a:r>
            <a:br>
              <a:rPr lang="en-US" sz="1800" dirty="0"/>
            </a:br>
            <a:endParaRPr lang="en-US" sz="1700" dirty="0"/>
          </a:p>
        </p:txBody>
      </p:sp>
      <p:pic>
        <p:nvPicPr>
          <p:cNvPr id="4" name="Content Placeholder 3" descr="C:\Users\e D's\Desktop\euglena.jpg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209800" y="1752600"/>
            <a:ext cx="4848860" cy="3446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209800" y="5410200"/>
            <a:ext cx="1222322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Euglena </a:t>
            </a:r>
            <a:r>
              <a:rPr kumimoji="0" lang="en-US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sp.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/>
              <a:t>Non-photosynthetic Plankton</a:t>
            </a:r>
            <a:endParaRPr lang="en-US" sz="3500" dirty="0"/>
          </a:p>
        </p:txBody>
      </p:sp>
      <p:pic>
        <p:nvPicPr>
          <p:cNvPr id="4" name="Content Placeholder 3" descr="C:\Users\e D's\Desktop\13-01.gif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5800" y="1371600"/>
            <a:ext cx="3322320" cy="451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e D's\Desktop\rtcr5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1905000"/>
            <a:ext cx="4574438" cy="3789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85800" y="5943600"/>
            <a:ext cx="5536067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Mixed Rotifer drawings and an example of a live specimen.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/>
              <a:t>MORE TO COME!</a:t>
            </a:r>
          </a:p>
          <a:p>
            <a:pPr>
              <a:buNone/>
            </a:pPr>
            <a:r>
              <a:rPr lang="en-US" sz="2500" dirty="0" smtClean="0"/>
              <a:t>In the next three weeks nutrient concentrations, determined via </a:t>
            </a:r>
            <a:r>
              <a:rPr lang="en-US" sz="2500" dirty="0" err="1" smtClean="0"/>
              <a:t>spectromectric</a:t>
            </a:r>
            <a:r>
              <a:rPr lang="en-US" sz="2500" dirty="0" smtClean="0"/>
              <a:t> </a:t>
            </a:r>
            <a:r>
              <a:rPr lang="en-US" sz="2500" dirty="0" err="1" smtClean="0"/>
              <a:t>analyzation</a:t>
            </a:r>
            <a:r>
              <a:rPr lang="en-US" sz="2500" dirty="0" smtClean="0"/>
              <a:t>, will be added to our data set to give us a clearer picture of the Phosphate, Ammonia, and Nitrate/Nitrite levels.  These techniques are very sensitive and will discern between concentration levels in a way that our present tools can not.  These levels will be graphed against Chlorophyll concentrations and </a:t>
            </a:r>
            <a:r>
              <a:rPr lang="en-US" sz="2500" dirty="0" err="1" smtClean="0"/>
              <a:t>Coliform</a:t>
            </a:r>
            <a:r>
              <a:rPr lang="en-US" sz="2500" dirty="0" smtClean="0"/>
              <a:t> bacteria counts and made available to fans and followers of the WaterShed2012 </a:t>
            </a:r>
            <a:r>
              <a:rPr lang="en-US" sz="2500" dirty="0" err="1" smtClean="0"/>
              <a:t>WikiSpace</a:t>
            </a:r>
            <a:r>
              <a:rPr lang="en-US" sz="2500" dirty="0" smtClean="0"/>
              <a:t>.</a:t>
            </a:r>
            <a:endParaRPr lang="en-US" sz="25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150</Words>
  <Application>Microsoft Office PowerPoint</Application>
  <PresentationFormat>On-screen Show (4:3)</PresentationFormat>
  <Paragraphs>26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Side By Side Comparison of the Two Streams’ Average Chlorophyll Concentration </vt:lpstr>
      <vt:lpstr> </vt:lpstr>
      <vt:lpstr>Other Green Algae and Diatoms </vt:lpstr>
      <vt:lpstr>Euglinoids  </vt:lpstr>
      <vt:lpstr>Non-photosynthetic Plankton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Side By Side Comparison of the Two Streams’ Average Chlorophyll Concentration</dc:title>
  <dc:creator>e D's</dc:creator>
  <cp:lastModifiedBy>juser</cp:lastModifiedBy>
  <cp:revision>6</cp:revision>
  <dcterms:created xsi:type="dcterms:W3CDTF">2012-07-10T01:14:04Z</dcterms:created>
  <dcterms:modified xsi:type="dcterms:W3CDTF">2012-07-10T13:26:11Z</dcterms:modified>
</cp:coreProperties>
</file>